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2.png" ContentType="image/png"/>
  <Override PartName="/ppt/media/image41.png" ContentType="image/png"/>
  <Override PartName="/ppt/media/image40.png" ContentType="image/png"/>
  <Override PartName="/ppt/media/image16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5.png" ContentType="image/png"/>
  <Override PartName="/ppt/media/image5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.png" ContentType="image/png"/>
  <Override PartName="/ppt/media/image4.png" ContentType="image/png"/>
  <Override PartName="/ppt/media/image3.png" ContentType="image/png"/>
  <Override PartName="/ppt/media/image6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280" cy="514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</a:t>
            </a:r>
            <a:r>
              <a:rPr b="0" lang="es-ES" sz="4400" spc="-1" strike="noStrike">
                <a:latin typeface="Arial"/>
              </a:rPr>
              <a:t>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9143280" cy="51429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689040"/>
            <a:ext cx="904320" cy="755280"/>
          </a:xfrm>
          <a:prstGeom prst="rect">
            <a:avLst/>
          </a:prstGeom>
          <a:solidFill>
            <a:srgbClr val="d434b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0" y="1445400"/>
            <a:ext cx="904320" cy="755280"/>
          </a:xfrm>
          <a:prstGeom prst="rect">
            <a:avLst/>
          </a:prstGeom>
          <a:solidFill>
            <a:srgbClr val="c6efd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280" cy="514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 rot="5400000">
            <a:off x="714600" y="47160"/>
            <a:ext cx="856800" cy="761400"/>
          </a:xfrm>
          <a:prstGeom prst="triangle">
            <a:avLst>
              <a:gd name="adj" fmla="val 50000"/>
            </a:avLst>
          </a:prstGeom>
          <a:solidFill>
            <a:srgbClr val="d434b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 flipH="1" rot="16200000">
            <a:off x="928440" y="-165600"/>
            <a:ext cx="428040" cy="761400"/>
          </a:xfrm>
          <a:prstGeom prst="rtTriangle">
            <a:avLst/>
          </a:prstGeom>
          <a:solidFill>
            <a:srgbClr val="d434b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0"/>
            <a:ext cx="9143280" cy="514296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449280" y="531000"/>
            <a:ext cx="637560" cy="71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9143280" cy="51429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516680" y="1473840"/>
            <a:ext cx="47520" cy="219492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0"/>
            <a:ext cx="9143280" cy="514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2140920" y="3781800"/>
            <a:ext cx="4861800" cy="12348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2140920" y="1237320"/>
            <a:ext cx="4861800" cy="12348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esquema del texto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7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7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7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7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7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7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7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7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mailto:jdamadorsalas@gmail.com" TargetMode="External"/><Relationship Id="rId2" Type="http://schemas.openxmlformats.org/officeDocument/2006/relationships/hyperlink" Target="mailto:josepablo1997@hotmail.com" TargetMode="External"/><Relationship Id="rId3" Type="http://schemas.openxmlformats.org/officeDocument/2006/relationships/hyperlink" Target="mailto:andreymch22@gmail.com" TargetMode="External"/><Relationship Id="rId4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88;p19" descr=""/>
          <p:cNvPicPr/>
          <p:nvPr/>
        </p:nvPicPr>
        <p:blipFill>
          <a:blip r:embed="rId1"/>
          <a:srcRect l="0" t="21871" r="0" b="21871"/>
          <a:stretch/>
        </p:blipFill>
        <p:spPr>
          <a:xfrm>
            <a:off x="0" y="0"/>
            <a:ext cx="9143280" cy="5142600"/>
          </a:xfrm>
          <a:prstGeom prst="rect">
            <a:avLst/>
          </a:prstGeom>
          <a:ln>
            <a:noFill/>
          </a:ln>
        </p:spPr>
      </p:pic>
      <p:sp>
        <p:nvSpPr>
          <p:cNvPr id="319" name="CustomShape 1"/>
          <p:cNvSpPr/>
          <p:nvPr/>
        </p:nvSpPr>
        <p:spPr>
          <a:xfrm>
            <a:off x="1380960" y="1638360"/>
            <a:ext cx="6381360" cy="186624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"/>
          <p:cNvSpPr/>
          <p:nvPr/>
        </p:nvSpPr>
        <p:spPr>
          <a:xfrm>
            <a:off x="1866960" y="1981080"/>
            <a:ext cx="5361840" cy="118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fffff"/>
                </a:solidFill>
                <a:latin typeface="Arial"/>
                <a:ea typeface="Arial"/>
              </a:rPr>
              <a:t>Taller: Iniciación a Arduino</a:t>
            </a:r>
            <a:endParaRPr b="0" lang="es-ES" sz="4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762120" y="788040"/>
            <a:ext cx="76194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Placa ProtoBoard</a:t>
            </a:r>
            <a:endParaRPr b="0" lang="es-ES" sz="3600" spc="-1" strike="noStrike">
              <a:latin typeface="Arial"/>
            </a:endParaRPr>
          </a:p>
        </p:txBody>
      </p:sp>
      <p:pic>
        <p:nvPicPr>
          <p:cNvPr id="343" name="Google Shape;149;p28" descr=""/>
          <p:cNvPicPr/>
          <p:nvPr/>
        </p:nvPicPr>
        <p:blipFill>
          <a:blip r:embed="rId1"/>
          <a:stretch/>
        </p:blipFill>
        <p:spPr>
          <a:xfrm>
            <a:off x="1230480" y="1933200"/>
            <a:ext cx="6682320" cy="2375640"/>
          </a:xfrm>
          <a:prstGeom prst="rect">
            <a:avLst/>
          </a:prstGeom>
          <a:ln>
            <a:noFill/>
          </a:ln>
        </p:spPr>
      </p:pic>
      <p:sp>
        <p:nvSpPr>
          <p:cNvPr id="344" name="CustomShape 2"/>
          <p:cNvSpPr/>
          <p:nvPr/>
        </p:nvSpPr>
        <p:spPr>
          <a:xfrm flipH="1">
            <a:off x="1653480" y="2293920"/>
            <a:ext cx="583452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"/>
          <p:cNvSpPr/>
          <p:nvPr/>
        </p:nvSpPr>
        <p:spPr>
          <a:xfrm>
            <a:off x="1694520" y="2203920"/>
            <a:ext cx="582480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4"/>
          <p:cNvSpPr/>
          <p:nvPr/>
        </p:nvSpPr>
        <p:spPr>
          <a:xfrm flipH="1">
            <a:off x="6075360" y="2584800"/>
            <a:ext cx="9360" cy="11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824840" y="1473840"/>
            <a:ext cx="6246360" cy="21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Interface de desarrollo integrado (IDE)</a:t>
            </a:r>
            <a:endParaRPr b="0" lang="es-ES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824840" y="1473840"/>
            <a:ext cx="6246360" cy="21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Google Shape;163;p30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482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2140920" y="1630440"/>
            <a:ext cx="486180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ee2214"/>
                </a:solidFill>
                <a:latin typeface="Arial"/>
                <a:ea typeface="Arial"/>
              </a:rPr>
              <a:t>¡Vamos a practicar!</a:t>
            </a:r>
            <a:endParaRPr b="0" lang="es-ES" sz="4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11760" y="744480"/>
            <a:ext cx="8519760" cy="6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¡Hello World Arduino! 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406800" y="1524600"/>
            <a:ext cx="8519760" cy="31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2 Cables de conexión.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53" name="Google Shape;175;p32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480" cy="365760"/>
          </a:xfrm>
          <a:prstGeom prst="rect">
            <a:avLst/>
          </a:prstGeom>
          <a:ln>
            <a:noFill/>
          </a:ln>
        </p:spPr>
      </p:pic>
      <p:pic>
        <p:nvPicPr>
          <p:cNvPr id="354" name="Google Shape;176;p32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09840" cy="2108520"/>
          </a:xfrm>
          <a:prstGeom prst="rect">
            <a:avLst/>
          </a:prstGeom>
          <a:ln>
            <a:noFill/>
          </a:ln>
        </p:spPr>
      </p:pic>
      <p:pic>
        <p:nvPicPr>
          <p:cNvPr id="355" name="Google Shape;177;p32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0760" cy="856440"/>
          </a:xfrm>
          <a:prstGeom prst="rect">
            <a:avLst/>
          </a:prstGeom>
          <a:ln>
            <a:noFill/>
          </a:ln>
        </p:spPr>
      </p:pic>
      <p:pic>
        <p:nvPicPr>
          <p:cNvPr id="356" name="Google Shape;178;p32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7200" cy="1590120"/>
          </a:xfrm>
          <a:prstGeom prst="rect">
            <a:avLst/>
          </a:prstGeom>
          <a:ln>
            <a:noFill/>
          </a:ln>
        </p:spPr>
      </p:pic>
      <p:pic>
        <p:nvPicPr>
          <p:cNvPr id="357" name="Google Shape;179;p32" descr=""/>
          <p:cNvPicPr/>
          <p:nvPr/>
        </p:nvPicPr>
        <p:blipFill>
          <a:blip r:embed="rId5"/>
          <a:stretch/>
        </p:blipFill>
        <p:spPr>
          <a:xfrm>
            <a:off x="4962600" y="2619360"/>
            <a:ext cx="2409840" cy="200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184;p33" descr=""/>
          <p:cNvPicPr/>
          <p:nvPr/>
        </p:nvPicPr>
        <p:blipFill>
          <a:blip r:embed="rId1"/>
          <a:stretch/>
        </p:blipFill>
        <p:spPr>
          <a:xfrm>
            <a:off x="2746080" y="45360"/>
            <a:ext cx="3651120" cy="483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11760" y="744480"/>
            <a:ext cx="8519760" cy="6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Semáforo  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406800" y="1524600"/>
            <a:ext cx="8519760" cy="31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2 Cables de conexión.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3 LED.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61" name="Google Shape;191;p34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480" cy="365760"/>
          </a:xfrm>
          <a:prstGeom prst="rect">
            <a:avLst/>
          </a:prstGeom>
          <a:ln>
            <a:noFill/>
          </a:ln>
        </p:spPr>
      </p:pic>
      <p:pic>
        <p:nvPicPr>
          <p:cNvPr id="362" name="Google Shape;192;p34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09840" cy="2108520"/>
          </a:xfrm>
          <a:prstGeom prst="rect">
            <a:avLst/>
          </a:prstGeom>
          <a:ln>
            <a:noFill/>
          </a:ln>
        </p:spPr>
      </p:pic>
      <p:pic>
        <p:nvPicPr>
          <p:cNvPr id="363" name="Google Shape;193;p34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0760" cy="856440"/>
          </a:xfrm>
          <a:prstGeom prst="rect">
            <a:avLst/>
          </a:prstGeom>
          <a:ln>
            <a:noFill/>
          </a:ln>
        </p:spPr>
      </p:pic>
      <p:pic>
        <p:nvPicPr>
          <p:cNvPr id="364" name="Google Shape;194;p34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7200" cy="1590120"/>
          </a:xfrm>
          <a:prstGeom prst="rect">
            <a:avLst/>
          </a:prstGeom>
          <a:ln>
            <a:noFill/>
          </a:ln>
        </p:spPr>
      </p:pic>
      <p:pic>
        <p:nvPicPr>
          <p:cNvPr id="365" name="Google Shape;195;p34" descr=""/>
          <p:cNvPicPr/>
          <p:nvPr/>
        </p:nvPicPr>
        <p:blipFill>
          <a:blip r:embed="rId5"/>
          <a:stretch/>
        </p:blipFill>
        <p:spPr>
          <a:xfrm>
            <a:off x="4962600" y="2448000"/>
            <a:ext cx="2183040" cy="181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200;p35" descr=""/>
          <p:cNvPicPr/>
          <p:nvPr/>
        </p:nvPicPr>
        <p:blipFill>
          <a:blip r:embed="rId1"/>
          <a:stretch/>
        </p:blipFill>
        <p:spPr>
          <a:xfrm>
            <a:off x="314280" y="1200240"/>
            <a:ext cx="8829000" cy="300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11760" y="459000"/>
            <a:ext cx="851976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PowerOn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11760" y="1705680"/>
            <a:ext cx="8519760" cy="27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10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5 Cables de conexión.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Push botton.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69" name="Google Shape;207;p36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480" cy="365760"/>
          </a:xfrm>
          <a:prstGeom prst="rect">
            <a:avLst/>
          </a:prstGeom>
          <a:ln>
            <a:noFill/>
          </a:ln>
        </p:spPr>
      </p:pic>
      <p:pic>
        <p:nvPicPr>
          <p:cNvPr id="370" name="Google Shape;208;p36" descr=""/>
          <p:cNvPicPr/>
          <p:nvPr/>
        </p:nvPicPr>
        <p:blipFill>
          <a:blip r:embed="rId2"/>
          <a:stretch/>
        </p:blipFill>
        <p:spPr>
          <a:xfrm>
            <a:off x="5110560" y="2584440"/>
            <a:ext cx="2194200" cy="2194200"/>
          </a:xfrm>
          <a:prstGeom prst="rect">
            <a:avLst/>
          </a:prstGeom>
          <a:ln>
            <a:noFill/>
          </a:ln>
        </p:spPr>
      </p:pic>
      <p:pic>
        <p:nvPicPr>
          <p:cNvPr id="371" name="Google Shape;209;p36" descr=""/>
          <p:cNvPicPr/>
          <p:nvPr/>
        </p:nvPicPr>
        <p:blipFill>
          <a:blip r:embed="rId3"/>
          <a:stretch/>
        </p:blipFill>
        <p:spPr>
          <a:xfrm>
            <a:off x="6685560" y="1372320"/>
            <a:ext cx="2409840" cy="2108520"/>
          </a:xfrm>
          <a:prstGeom prst="rect">
            <a:avLst/>
          </a:prstGeom>
          <a:ln>
            <a:noFill/>
          </a:ln>
        </p:spPr>
      </p:pic>
      <p:pic>
        <p:nvPicPr>
          <p:cNvPr id="372" name="Google Shape;210;p36" descr=""/>
          <p:cNvPicPr/>
          <p:nvPr/>
        </p:nvPicPr>
        <p:blipFill>
          <a:blip r:embed="rId4"/>
          <a:stretch/>
        </p:blipFill>
        <p:spPr>
          <a:xfrm>
            <a:off x="4176720" y="3481920"/>
            <a:ext cx="1130760" cy="856440"/>
          </a:xfrm>
          <a:prstGeom prst="rect">
            <a:avLst/>
          </a:prstGeom>
          <a:ln>
            <a:noFill/>
          </a:ln>
        </p:spPr>
      </p:pic>
      <p:pic>
        <p:nvPicPr>
          <p:cNvPr id="373" name="Google Shape;211;p36" descr=""/>
          <p:cNvPicPr/>
          <p:nvPr/>
        </p:nvPicPr>
        <p:blipFill>
          <a:blip r:embed="rId5"/>
          <a:stretch/>
        </p:blipFill>
        <p:spPr>
          <a:xfrm>
            <a:off x="6793200" y="3304800"/>
            <a:ext cx="1807200" cy="1590120"/>
          </a:xfrm>
          <a:prstGeom prst="rect">
            <a:avLst/>
          </a:prstGeom>
          <a:ln>
            <a:noFill/>
          </a:ln>
        </p:spPr>
      </p:pic>
      <p:pic>
        <p:nvPicPr>
          <p:cNvPr id="374" name="Google Shape;212;p36" descr=""/>
          <p:cNvPicPr/>
          <p:nvPr/>
        </p:nvPicPr>
        <p:blipFill>
          <a:blip r:embed="rId6"/>
          <a:srcRect l="0" t="0" r="0" b="42395"/>
          <a:stretch/>
        </p:blipFill>
        <p:spPr>
          <a:xfrm>
            <a:off x="4271760" y="2748240"/>
            <a:ext cx="1467720" cy="36576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213;p36" descr=""/>
          <p:cNvPicPr/>
          <p:nvPr/>
        </p:nvPicPr>
        <p:blipFill>
          <a:blip r:embed="rId7"/>
          <a:stretch/>
        </p:blipFill>
        <p:spPr>
          <a:xfrm>
            <a:off x="5212080" y="1372320"/>
            <a:ext cx="1991880" cy="165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218;p37" descr=""/>
          <p:cNvPicPr/>
          <p:nvPr/>
        </p:nvPicPr>
        <p:blipFill>
          <a:blip r:embed="rId1"/>
          <a:stretch/>
        </p:blipFill>
        <p:spPr>
          <a:xfrm>
            <a:off x="1757520" y="219240"/>
            <a:ext cx="5628600" cy="470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424520" y="689040"/>
            <a:ext cx="3657960" cy="15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424242"/>
                </a:solidFill>
                <a:latin typeface="Arial"/>
                <a:ea typeface="Arial"/>
              </a:rPr>
              <a:t>Contenido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1424520" y="2453760"/>
            <a:ext cx="5837760" cy="19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36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Historia.</a:t>
            </a:r>
            <a:endParaRPr b="0" lang="es-E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Conceptos Básicos.</a:t>
            </a:r>
            <a:endParaRPr b="0" lang="es-E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Interface de Desarrollo Integrado (IDE).</a:t>
            </a:r>
            <a:endParaRPr b="0" lang="es-E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Práctica.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311760" y="744480"/>
            <a:ext cx="851976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Farol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482040" y="1695960"/>
            <a:ext cx="8519760" cy="27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10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6 Cables de conexión.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LDR 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79" name="Google Shape;225;p38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480" cy="365760"/>
          </a:xfrm>
          <a:prstGeom prst="rect">
            <a:avLst/>
          </a:prstGeom>
          <a:ln>
            <a:noFill/>
          </a:ln>
        </p:spPr>
      </p:pic>
      <p:pic>
        <p:nvPicPr>
          <p:cNvPr id="380" name="Google Shape;226;p38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09840" cy="2108520"/>
          </a:xfrm>
          <a:prstGeom prst="rect">
            <a:avLst/>
          </a:prstGeom>
          <a:ln>
            <a:noFill/>
          </a:ln>
        </p:spPr>
      </p:pic>
      <p:pic>
        <p:nvPicPr>
          <p:cNvPr id="381" name="Google Shape;227;p38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0760" cy="85644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228;p38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7200" cy="1590120"/>
          </a:xfrm>
          <a:prstGeom prst="rect">
            <a:avLst/>
          </a:prstGeom>
          <a:ln>
            <a:noFill/>
          </a:ln>
        </p:spPr>
      </p:pic>
      <p:pic>
        <p:nvPicPr>
          <p:cNvPr id="383" name="Google Shape;229;p38" descr=""/>
          <p:cNvPicPr/>
          <p:nvPr/>
        </p:nvPicPr>
        <p:blipFill>
          <a:blip r:embed="rId5"/>
          <a:srcRect l="0" t="0" r="0" b="42395"/>
          <a:stretch/>
        </p:blipFill>
        <p:spPr>
          <a:xfrm>
            <a:off x="4271760" y="2748240"/>
            <a:ext cx="1467720" cy="365760"/>
          </a:xfrm>
          <a:prstGeom prst="rect">
            <a:avLst/>
          </a:prstGeom>
          <a:ln>
            <a:noFill/>
          </a:ln>
        </p:spPr>
      </p:pic>
      <p:pic>
        <p:nvPicPr>
          <p:cNvPr id="384" name="Google Shape;230;p38" descr=""/>
          <p:cNvPicPr/>
          <p:nvPr/>
        </p:nvPicPr>
        <p:blipFill>
          <a:blip r:embed="rId6"/>
          <a:stretch/>
        </p:blipFill>
        <p:spPr>
          <a:xfrm>
            <a:off x="5212080" y="1372320"/>
            <a:ext cx="1991880" cy="1659960"/>
          </a:xfrm>
          <a:prstGeom prst="rect">
            <a:avLst/>
          </a:prstGeom>
          <a:ln>
            <a:noFill/>
          </a:ln>
        </p:spPr>
      </p:pic>
      <p:pic>
        <p:nvPicPr>
          <p:cNvPr id="385" name="Google Shape;231;p38" descr=""/>
          <p:cNvPicPr/>
          <p:nvPr/>
        </p:nvPicPr>
        <p:blipFill>
          <a:blip r:embed="rId7"/>
          <a:stretch/>
        </p:blipFill>
        <p:spPr>
          <a:xfrm>
            <a:off x="3042360" y="3772080"/>
            <a:ext cx="1267920" cy="105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311760" y="2834280"/>
            <a:ext cx="851976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8" name="Google Shape;238;p39" descr=""/>
          <p:cNvPicPr/>
          <p:nvPr/>
        </p:nvPicPr>
        <p:blipFill>
          <a:blip r:embed="rId1"/>
          <a:stretch/>
        </p:blipFill>
        <p:spPr>
          <a:xfrm>
            <a:off x="0" y="578520"/>
            <a:ext cx="9143280" cy="39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311760" y="744480"/>
            <a:ext cx="851976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Alarma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82040" y="1695960"/>
            <a:ext cx="8519760" cy="27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Cables de conexión.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Buzzer.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Sensor ultrasónico. 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91" name="Google Shape;245;p40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480" cy="365760"/>
          </a:xfrm>
          <a:prstGeom prst="rect">
            <a:avLst/>
          </a:prstGeom>
          <a:ln>
            <a:noFill/>
          </a:ln>
        </p:spPr>
      </p:pic>
      <p:pic>
        <p:nvPicPr>
          <p:cNvPr id="392" name="Google Shape;246;p40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09840" cy="2108520"/>
          </a:xfrm>
          <a:prstGeom prst="rect">
            <a:avLst/>
          </a:prstGeom>
          <a:ln>
            <a:noFill/>
          </a:ln>
        </p:spPr>
      </p:pic>
      <p:pic>
        <p:nvPicPr>
          <p:cNvPr id="393" name="Google Shape;247;p40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0760" cy="856440"/>
          </a:xfrm>
          <a:prstGeom prst="rect">
            <a:avLst/>
          </a:prstGeom>
          <a:ln>
            <a:noFill/>
          </a:ln>
        </p:spPr>
      </p:pic>
      <p:pic>
        <p:nvPicPr>
          <p:cNvPr id="394" name="Google Shape;248;p40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7200" cy="1590120"/>
          </a:xfrm>
          <a:prstGeom prst="rect">
            <a:avLst/>
          </a:prstGeom>
          <a:ln>
            <a:noFill/>
          </a:ln>
        </p:spPr>
      </p:pic>
      <p:pic>
        <p:nvPicPr>
          <p:cNvPr id="395" name="Google Shape;249;p40" descr=""/>
          <p:cNvPicPr/>
          <p:nvPr/>
        </p:nvPicPr>
        <p:blipFill>
          <a:blip r:embed="rId5"/>
          <a:stretch/>
        </p:blipFill>
        <p:spPr>
          <a:xfrm>
            <a:off x="5212080" y="1372320"/>
            <a:ext cx="1991880" cy="1659960"/>
          </a:xfrm>
          <a:prstGeom prst="rect">
            <a:avLst/>
          </a:prstGeom>
          <a:ln>
            <a:noFill/>
          </a:ln>
        </p:spPr>
      </p:pic>
      <p:pic>
        <p:nvPicPr>
          <p:cNvPr id="396" name="Google Shape;250;p40" descr=""/>
          <p:cNvPicPr/>
          <p:nvPr/>
        </p:nvPicPr>
        <p:blipFill>
          <a:blip r:embed="rId6"/>
          <a:stretch/>
        </p:blipFill>
        <p:spPr>
          <a:xfrm>
            <a:off x="5342040" y="2948040"/>
            <a:ext cx="1625400" cy="1130400"/>
          </a:xfrm>
          <a:prstGeom prst="rect">
            <a:avLst/>
          </a:prstGeom>
          <a:ln>
            <a:noFill/>
          </a:ln>
        </p:spPr>
      </p:pic>
      <p:pic>
        <p:nvPicPr>
          <p:cNvPr id="397" name="Google Shape;251;p40" descr=""/>
          <p:cNvPicPr/>
          <p:nvPr/>
        </p:nvPicPr>
        <p:blipFill>
          <a:blip r:embed="rId7"/>
          <a:stretch/>
        </p:blipFill>
        <p:spPr>
          <a:xfrm>
            <a:off x="2950200" y="3439080"/>
            <a:ext cx="1130760" cy="94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"/>
          <p:cNvSpPr/>
          <p:nvPr/>
        </p:nvSpPr>
        <p:spPr>
          <a:xfrm>
            <a:off x="311760" y="2834280"/>
            <a:ext cx="851976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0" name="Google Shape;258;p41" descr=""/>
          <p:cNvPicPr/>
          <p:nvPr/>
        </p:nvPicPr>
        <p:blipFill>
          <a:blip r:embed="rId1"/>
          <a:stretch/>
        </p:blipFill>
        <p:spPr>
          <a:xfrm>
            <a:off x="1337040" y="0"/>
            <a:ext cx="646920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432000" y="432000"/>
            <a:ext cx="851976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Información de contacto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Daniel Amador Salas</a:t>
            </a:r>
            <a:endParaRPr b="0" lang="es-ES" sz="1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4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jdamadorsalas@gmail.com</a:t>
            </a:r>
            <a:endParaRPr b="0" lang="es-ES" sz="1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GitHub: github.com/jdamador </a:t>
            </a:r>
            <a:endParaRPr b="0" lang="es-ES" sz="1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Pablo Brenes Alfaro</a:t>
            </a:r>
            <a:endParaRPr b="0" lang="es-ES" sz="1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  <a:hlinkClick r:id="rId2"/>
              </a:rPr>
              <a:t>josepablo1997@hotmail.com</a:t>
            </a:r>
            <a:endParaRPr b="0" lang="es-ES" sz="1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GitHub: github.com/PabloBrenesA97</a:t>
            </a:r>
            <a:endParaRPr b="0" lang="es-ES" sz="1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Andrey</a:t>
            </a:r>
            <a:endParaRPr b="0" lang="es-ES" sz="1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  <a:hlinkClick r:id="rId3"/>
              </a:rPr>
              <a:t>andreymch22@gmail.com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s-ES" sz="1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s-ES" sz="1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Computrónica</a:t>
            </a:r>
            <a:endParaRPr b="0" lang="es-ES" sz="1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Facebook: computrónica</a:t>
            </a:r>
            <a:endParaRPr b="0" lang="es-ES" sz="1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762120" y="1189080"/>
            <a:ext cx="76194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Historia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762120" y="2252880"/>
            <a:ext cx="7619400" cy="23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¿Cómo se creó Arduino?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¿Qué es Arduino?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107;p22" descr=""/>
          <p:cNvPicPr/>
          <p:nvPr/>
        </p:nvPicPr>
        <p:blipFill>
          <a:blip r:embed="rId1"/>
          <a:srcRect l="8031" t="0" r="8031" b="0"/>
          <a:stretch/>
        </p:blipFill>
        <p:spPr>
          <a:xfrm>
            <a:off x="3387960" y="0"/>
            <a:ext cx="5755320" cy="514296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323280" y="772920"/>
            <a:ext cx="2703600" cy="31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Arial"/>
                <a:ea typeface="Arial"/>
              </a:rPr>
              <a:t>Historia: creación de Arduino.</a:t>
            </a:r>
            <a:endParaRPr b="0" lang="es-ES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762120" y="1189080"/>
            <a:ext cx="76194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Conceptos Básicos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762120" y="2252880"/>
            <a:ext cx="7619400" cy="23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¿Qué es un microcontrolador?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Entradas y Salidas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Arduino Uno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762120" y="1189080"/>
            <a:ext cx="76194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¿Qué es un microcontrolador?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3275640" y="2252880"/>
            <a:ext cx="5105520" cy="23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Es un circuito integrado programable capaz de realizar operaciones matemáticas a gran velocidad.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31" name="Google Shape;121;p24" descr=""/>
          <p:cNvPicPr/>
          <p:nvPr/>
        </p:nvPicPr>
        <p:blipFill>
          <a:blip r:embed="rId1"/>
          <a:stretch/>
        </p:blipFill>
        <p:spPr>
          <a:xfrm>
            <a:off x="1010520" y="2252880"/>
            <a:ext cx="2019240" cy="201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762120" y="1189080"/>
            <a:ext cx="76194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Entradas/Salidas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675000" y="2711520"/>
            <a:ext cx="2035080" cy="5673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Entrada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367080" y="2711520"/>
            <a:ext cx="2035080" cy="5673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Microcontrolador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6059160" y="2711520"/>
            <a:ext cx="2035080" cy="5673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  <a:ea typeface="Arial"/>
              </a:rPr>
              <a:t>Salida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2710800" y="2893680"/>
            <a:ext cx="644760" cy="299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6"/>
          <p:cNvSpPr/>
          <p:nvPr/>
        </p:nvSpPr>
        <p:spPr>
          <a:xfrm>
            <a:off x="5402880" y="2845440"/>
            <a:ext cx="644760" cy="299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762120" y="1189080"/>
            <a:ext cx="76194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Entradas/Salidas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762120" y="2252880"/>
            <a:ext cx="7619400" cy="23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549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Señales digitales: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toman valores entre 0 y 1 </a:t>
            </a:r>
            <a:r>
              <a:rPr b="0" lang="es-ES" sz="2000" spc="-1" strike="noStrike">
                <a:solidFill>
                  <a:srgbClr val="666666"/>
                </a:solidFill>
                <a:latin typeface="Arial"/>
                <a:ea typeface="Arial"/>
              </a:rPr>
              <a:t>/ apagado o encendido / 0v o 5v.</a:t>
            </a:r>
            <a:endParaRPr b="0" lang="es-ES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Señales Analógicas: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toman valores infinitos </a:t>
            </a:r>
            <a:r>
              <a:rPr b="0" lang="es-ES" sz="2000" spc="-1" strike="noStrike">
                <a:solidFill>
                  <a:srgbClr val="666666"/>
                </a:solidFill>
                <a:latin typeface="Arial"/>
                <a:ea typeface="Arial"/>
              </a:rPr>
              <a:t>entre su valor mínimo y su valor máximo.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2069280" y="181800"/>
            <a:ext cx="47775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Placa Arduino Uno</a:t>
            </a:r>
            <a:endParaRPr b="0" lang="es-ES" sz="3600" spc="-1" strike="noStrike">
              <a:latin typeface="Arial"/>
            </a:endParaRPr>
          </a:p>
        </p:txBody>
      </p:sp>
      <p:pic>
        <p:nvPicPr>
          <p:cNvPr id="341" name="Google Shape;143;p27" descr=""/>
          <p:cNvPicPr/>
          <p:nvPr/>
        </p:nvPicPr>
        <p:blipFill>
          <a:blip r:embed="rId1"/>
          <a:stretch/>
        </p:blipFill>
        <p:spPr>
          <a:xfrm>
            <a:off x="835920" y="1138320"/>
            <a:ext cx="7983360" cy="400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2018-08-03T00:21:32Z</dcterms:modified>
  <cp:revision>2</cp:revision>
  <dc:subject/>
  <dc:title/>
</cp:coreProperties>
</file>